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11"/>
  </p:notesMasterIdLst>
  <p:sldIdLst>
    <p:sldId id="256" r:id="rId2"/>
    <p:sldId id="266" r:id="rId3"/>
    <p:sldId id="270" r:id="rId4"/>
    <p:sldId id="271" r:id="rId5"/>
    <p:sldId id="272" r:id="rId6"/>
    <p:sldId id="269" r:id="rId7"/>
    <p:sldId id="262" r:id="rId8"/>
    <p:sldId id="273" r:id="rId9"/>
    <p:sldId id="268" r:id="rId1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C3D8"/>
    <a:srgbClr val="FD005F"/>
    <a:srgbClr val="FD6900"/>
    <a:srgbClr val="FDB953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96" y="6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262F99-063F-4A38-8C40-8D7E8DDFF8A9}" type="datetimeFigureOut">
              <a:rPr kumimoji="1" lang="ja-JP" altLang="en-US" smtClean="0"/>
              <a:t>2024/7/17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B53275-8544-4D3D-AA8D-4F8CACA5B2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4766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9EAD9F-A8D4-4DA3-A237-0270527C74A5}" type="datetime1">
              <a:rPr kumimoji="1" lang="ja-JP" altLang="en-US" smtClean="0"/>
              <a:t>2024/7/17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EACDC-F13B-480C-8B2A-5DDF1CB90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3967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33A31D-963B-44AD-97D2-D9845EBEAB0F}" type="datetime1">
              <a:rPr kumimoji="1" lang="ja-JP" altLang="en-US" smtClean="0"/>
              <a:t>2024/7/17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EACDC-F13B-480C-8B2A-5DDF1CB90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1655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9D05B6-EDA4-4062-B365-C1FD51225279}" type="datetime1">
              <a:rPr kumimoji="1" lang="ja-JP" altLang="en-US" smtClean="0"/>
              <a:t>2024/7/17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EACDC-F13B-480C-8B2A-5DDF1CB90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48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3736" y="6515894"/>
            <a:ext cx="2743200" cy="365125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fld id="{9E1EACDC-F13B-480C-8B2A-5DDF1CB90E9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12812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9A4B8B6-FB19-44FE-A606-749123296E44}" type="datetime1">
              <a:rPr kumimoji="1" lang="ja-JP" altLang="en-US" smtClean="0"/>
              <a:t>2024/7/17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EACDC-F13B-480C-8B2A-5DDF1CB90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1257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33FE7A-5D38-416E-9356-482761806EE5}" type="datetime1">
              <a:rPr kumimoji="1" lang="ja-JP" altLang="en-US" smtClean="0"/>
              <a:t>2024/7/17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EACDC-F13B-480C-8B2A-5DDF1CB90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5262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2ACE5BA-248C-4845-830E-21DDE4B237A9}" type="datetime1">
              <a:rPr kumimoji="1" lang="ja-JP" altLang="en-US" smtClean="0"/>
              <a:t>2024/7/17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EACDC-F13B-480C-8B2A-5DDF1CB90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3939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3622AC7-2FED-40AB-8BE4-C3B1F6933C7D}" type="datetime1">
              <a:rPr kumimoji="1" lang="ja-JP" altLang="en-US" smtClean="0"/>
              <a:t>2024/7/17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EACDC-F13B-480C-8B2A-5DDF1CB90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1663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8EA1438-A600-40DF-9882-096CF9DDAEEC}" type="datetime1">
              <a:rPr kumimoji="1" lang="ja-JP" altLang="en-US" smtClean="0"/>
              <a:t>2024/7/17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EACDC-F13B-480C-8B2A-5DDF1CB90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7575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AD012DB-C768-46D5-91E5-7C70A56554EC}" type="datetime1">
              <a:rPr kumimoji="1" lang="ja-JP" altLang="en-US" smtClean="0"/>
              <a:t>2024/7/17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EACDC-F13B-480C-8B2A-5DDF1CB90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5156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6D0AEC-D4FE-410E-A6CA-C3FD6E06B492}" type="datetime1">
              <a:rPr kumimoji="1" lang="ja-JP" altLang="en-US" smtClean="0"/>
              <a:t>2024/7/17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EACDC-F13B-480C-8B2A-5DDF1CB90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8555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 rot="5400000">
            <a:off x="2699083" y="-2699083"/>
            <a:ext cx="6858000" cy="12256170"/>
          </a:xfrm>
          <a:prstGeom prst="rect">
            <a:avLst/>
          </a:prstGeom>
        </p:spPr>
      </p:pic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38200" y="634596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fld id="{9E1EACDC-F13B-480C-8B2A-5DDF1CB90E9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6930" y="6547004"/>
            <a:ext cx="2581879" cy="238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21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91EC06-00E7-4FDE-A606-311187EF11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8341" y="1015381"/>
            <a:ext cx="10039116" cy="2387600"/>
          </a:xfrm>
        </p:spPr>
        <p:txBody>
          <a:bodyPr>
            <a:normAutofit/>
          </a:bodyPr>
          <a:lstStyle/>
          <a:p>
            <a:r>
              <a:rPr lang="ja-JP" altLang="en-US" sz="4000" b="1" dirty="0">
                <a:gradFill flip="none" rotWithShape="1">
                  <a:gsLst>
                    <a:gs pos="0">
                      <a:srgbClr val="DCC3D8"/>
                    </a:gs>
                    <a:gs pos="36000">
                      <a:srgbClr val="FDB953"/>
                    </a:gs>
                    <a:gs pos="59000">
                      <a:srgbClr val="FD005F"/>
                    </a:gs>
                    <a:gs pos="100000">
                      <a:srgbClr val="FD6900"/>
                    </a:gs>
                  </a:gsLst>
                  <a:lin ang="0" scaled="1"/>
                  <a:tileRect/>
                </a:gradFill>
              </a:rPr>
              <a:t>令和６</a:t>
            </a:r>
            <a:r>
              <a:rPr kumimoji="1" lang="ja-JP" altLang="en-US" sz="4000" b="1" dirty="0">
                <a:gradFill flip="none" rotWithShape="1">
                  <a:gsLst>
                    <a:gs pos="0">
                      <a:srgbClr val="DCC3D8"/>
                    </a:gs>
                    <a:gs pos="36000">
                      <a:srgbClr val="FDB953"/>
                    </a:gs>
                    <a:gs pos="59000">
                      <a:srgbClr val="FD005F"/>
                    </a:gs>
                    <a:gs pos="100000">
                      <a:srgbClr val="FD6900"/>
                    </a:gs>
                  </a:gsLst>
                  <a:lin ang="0" scaled="1"/>
                  <a:tileRect/>
                </a:gradFill>
              </a:rPr>
              <a:t>年度アクセラレーションプログラム</a:t>
            </a:r>
            <a:br>
              <a:rPr kumimoji="1" lang="en-US" altLang="ja-JP" sz="4000" b="1" dirty="0">
                <a:gradFill flip="none" rotWithShape="1">
                  <a:gsLst>
                    <a:gs pos="0">
                      <a:srgbClr val="DCC3D8"/>
                    </a:gs>
                    <a:gs pos="36000">
                      <a:srgbClr val="FDB953"/>
                    </a:gs>
                    <a:gs pos="59000">
                      <a:srgbClr val="FD005F"/>
                    </a:gs>
                    <a:gs pos="100000">
                      <a:srgbClr val="FD6900"/>
                    </a:gs>
                  </a:gsLst>
                  <a:lin ang="0" scaled="1"/>
                  <a:tileRect/>
                </a:gradFill>
              </a:rPr>
            </a:br>
            <a:r>
              <a:rPr kumimoji="1" lang="ja-JP" altLang="en-US" sz="4000" b="1" dirty="0">
                <a:gradFill flip="none" rotWithShape="1">
                  <a:gsLst>
                    <a:gs pos="0">
                      <a:srgbClr val="DCC3D8"/>
                    </a:gs>
                    <a:gs pos="36000">
                      <a:srgbClr val="FDB953"/>
                    </a:gs>
                    <a:gs pos="59000">
                      <a:srgbClr val="FD005F"/>
                    </a:gs>
                    <a:gs pos="100000">
                      <a:srgbClr val="FD6900"/>
                    </a:gs>
                  </a:gsLst>
                  <a:lin ang="0" scaled="1"/>
                  <a:tileRect/>
                </a:gradFill>
              </a:rPr>
              <a:t>応募内容</a:t>
            </a:r>
            <a:endParaRPr lang="ja-JP" altLang="en-US" sz="4000" dirty="0">
              <a:gradFill flip="none" rotWithShape="1">
                <a:gsLst>
                  <a:gs pos="0">
                    <a:srgbClr val="DCC3D8"/>
                  </a:gs>
                  <a:gs pos="36000">
                    <a:srgbClr val="FDB953"/>
                  </a:gs>
                  <a:gs pos="59000">
                    <a:srgbClr val="FD005F"/>
                  </a:gs>
                  <a:gs pos="100000">
                    <a:srgbClr val="FD6900"/>
                  </a:gs>
                </a:gsLst>
                <a:lin ang="0" scaled="1"/>
                <a:tileRect/>
              </a:gradFill>
            </a:endParaRPr>
          </a:p>
        </p:txBody>
      </p:sp>
      <p:pic>
        <p:nvPicPr>
          <p:cNvPr id="1028" name="Picture 4" descr="STARTUP GATEWAY SAG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543" y="583949"/>
            <a:ext cx="2255564" cy="1002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タイトル 1">
            <a:extLst>
              <a:ext uri="{FF2B5EF4-FFF2-40B4-BE49-F238E27FC236}">
                <a16:creationId xmlns:a16="http://schemas.microsoft.com/office/drawing/2014/main" id="{1E96A8DE-CDB8-E97B-A14A-BEE29FA8174B}"/>
              </a:ext>
            </a:extLst>
          </p:cNvPr>
          <p:cNvSpPr txBox="1">
            <a:spLocks/>
          </p:cNvSpPr>
          <p:nvPr/>
        </p:nvSpPr>
        <p:spPr>
          <a:xfrm>
            <a:off x="1598341" y="4171834"/>
            <a:ext cx="10039116" cy="16447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4000" b="1" dirty="0">
                <a:solidFill>
                  <a:schemeClr val="bg1"/>
                </a:solidFill>
              </a:rPr>
              <a:t>事業タイトル：</a:t>
            </a:r>
            <a:br>
              <a:rPr lang="en-US" altLang="ja-JP" sz="4000" b="1" dirty="0">
                <a:solidFill>
                  <a:schemeClr val="bg1"/>
                </a:solidFill>
              </a:rPr>
            </a:br>
            <a:r>
              <a:rPr lang="ja-JP" altLang="en-US" sz="4000" b="1" dirty="0">
                <a:solidFill>
                  <a:schemeClr val="bg1"/>
                </a:solidFill>
              </a:rPr>
              <a:t>氏名：</a:t>
            </a:r>
            <a:endParaRPr lang="ja-JP" alt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808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 txBox="1">
            <a:spLocks/>
          </p:cNvSpPr>
          <p:nvPr/>
        </p:nvSpPr>
        <p:spPr>
          <a:xfrm>
            <a:off x="145657" y="811974"/>
            <a:ext cx="1846333" cy="3169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800" b="1" dirty="0">
                <a:solidFill>
                  <a:schemeClr val="bg1"/>
                </a:solidFill>
              </a:rPr>
              <a:t>ISSUE / PROBLEM</a:t>
            </a:r>
            <a:endParaRPr lang="ja-JP" altLang="en-US" sz="1800" b="1" dirty="0">
              <a:solidFill>
                <a:schemeClr val="bg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45657" y="1251284"/>
            <a:ext cx="11968119" cy="5269832"/>
          </a:xfrm>
          <a:prstGeom prst="rect">
            <a:avLst/>
          </a:prstGeom>
          <a:solidFill>
            <a:schemeClr val="bg1"/>
          </a:solidFill>
          <a:ln w="38100">
            <a:solidFill>
              <a:srgbClr val="FD00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321018" y="1364955"/>
            <a:ext cx="9365148" cy="764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b="1" dirty="0"/>
              <a:t>どのような経験からその課題が見えてきたのか？（原体験は何か？）</a:t>
            </a:r>
            <a:endParaRPr lang="en-US" altLang="ja-JP" sz="1800" b="1" dirty="0"/>
          </a:p>
          <a:p>
            <a:r>
              <a:rPr lang="ja-JP" altLang="en-US" sz="1800" b="1" dirty="0"/>
              <a:t>なぜその課題を解決したいと思っているのか？（その動機は何か？）</a:t>
            </a:r>
            <a:endParaRPr lang="en-US" altLang="ja-JP" sz="1800" b="1" dirty="0"/>
          </a:p>
        </p:txBody>
      </p:sp>
      <p:sp>
        <p:nvSpPr>
          <p:cNvPr id="6" name="正方形/長方形 5"/>
          <p:cNvSpPr/>
          <p:nvPr/>
        </p:nvSpPr>
        <p:spPr>
          <a:xfrm>
            <a:off x="391260" y="2129275"/>
            <a:ext cx="11528308" cy="4279617"/>
          </a:xfrm>
          <a:prstGeom prst="rect">
            <a:avLst/>
          </a:prstGeom>
          <a:solidFill>
            <a:schemeClr val="bg1"/>
          </a:solidFill>
          <a:ln>
            <a:solidFill>
              <a:srgbClr val="FD00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400" dirty="0">
                <a:solidFill>
                  <a:schemeClr val="tx1"/>
                </a:solidFill>
              </a:rPr>
              <a:t>（こちらにご記入ください。図、文章どちらでも構いません。）</a:t>
            </a:r>
            <a:endParaRPr kumimoji="1" lang="en-US" altLang="ja-JP" sz="1400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endParaRPr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14" name="スライド番号プレースホルダー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EACDC-F13B-480C-8B2A-5DDF1CB90E91}" type="slidenum">
              <a:rPr kumimoji="1" lang="ja-JP" altLang="en-US" smtClean="0">
                <a:solidFill>
                  <a:srgbClr val="DCC3D8"/>
                </a:solidFill>
              </a:rPr>
              <a:t>2</a:t>
            </a:fld>
            <a:endParaRPr kumimoji="1" lang="ja-JP" altLang="en-US" dirty="0">
              <a:solidFill>
                <a:srgbClr val="DCC3D8"/>
              </a:solidFill>
            </a:endParaRPr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id="{C25E42EB-42C2-9472-F5E9-D131FDB79416}"/>
              </a:ext>
            </a:extLst>
          </p:cNvPr>
          <p:cNvSpPr txBox="1">
            <a:spLocks/>
          </p:cNvSpPr>
          <p:nvPr/>
        </p:nvSpPr>
        <p:spPr>
          <a:xfrm>
            <a:off x="145657" y="30207"/>
            <a:ext cx="4067168" cy="9763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b="1" dirty="0">
                <a:gradFill flip="none" rotWithShape="1">
                  <a:gsLst>
                    <a:gs pos="0">
                      <a:srgbClr val="DCC3D8"/>
                    </a:gs>
                    <a:gs pos="36000">
                      <a:srgbClr val="FDB953"/>
                    </a:gs>
                    <a:gs pos="59000">
                      <a:srgbClr val="FD005F"/>
                    </a:gs>
                    <a:gs pos="100000">
                      <a:srgbClr val="FD6900"/>
                    </a:gs>
                  </a:gsLst>
                  <a:lin ang="0" scaled="1"/>
                  <a:tileRect/>
                </a:gradFill>
              </a:rPr>
              <a:t>解決したい課題</a:t>
            </a:r>
            <a:endParaRPr lang="ja-JP" altLang="en-US" sz="4000" dirty="0">
              <a:gradFill flip="none" rotWithShape="1">
                <a:gsLst>
                  <a:gs pos="0">
                    <a:srgbClr val="DCC3D8"/>
                  </a:gs>
                  <a:gs pos="36000">
                    <a:srgbClr val="FDB953"/>
                  </a:gs>
                  <a:gs pos="59000">
                    <a:srgbClr val="FD005F"/>
                  </a:gs>
                  <a:gs pos="100000">
                    <a:srgbClr val="FD6900"/>
                  </a:gs>
                </a:gsLst>
                <a:lin ang="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436003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145657" y="1259376"/>
            <a:ext cx="11968119" cy="5269832"/>
          </a:xfrm>
          <a:prstGeom prst="rect">
            <a:avLst/>
          </a:prstGeom>
          <a:solidFill>
            <a:schemeClr val="bg1"/>
          </a:solidFill>
          <a:ln w="38100">
            <a:solidFill>
              <a:srgbClr val="FD00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391260" y="1375662"/>
            <a:ext cx="9365147" cy="764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b="1" dirty="0"/>
              <a:t>その課題を解決することにどんな価値があるか？（誰の困りごとを解決するのか？）</a:t>
            </a:r>
            <a:endParaRPr lang="en-US" altLang="ja-JP" sz="1800" b="1" dirty="0"/>
          </a:p>
          <a:p>
            <a:r>
              <a:rPr lang="ja-JP" altLang="en-US" sz="1800" b="1" dirty="0"/>
              <a:t>どんな社会問題を解決することに繋がるか？（社会的意義は何か？）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391260" y="2139983"/>
            <a:ext cx="11528308" cy="4206963"/>
          </a:xfrm>
          <a:prstGeom prst="rect">
            <a:avLst/>
          </a:prstGeom>
          <a:solidFill>
            <a:schemeClr val="bg1"/>
          </a:solidFill>
          <a:ln>
            <a:solidFill>
              <a:srgbClr val="FD00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400" dirty="0">
                <a:solidFill>
                  <a:schemeClr val="tx1"/>
                </a:solidFill>
              </a:rPr>
              <a:t>（こちらにご記入ください。</a:t>
            </a:r>
            <a:r>
              <a:rPr lang="ja-JP" altLang="en-US" sz="1400" dirty="0">
                <a:solidFill>
                  <a:schemeClr val="tx1"/>
                </a:solidFill>
              </a:rPr>
              <a:t>図、文章図、文章どちらでも構いません。 </a:t>
            </a:r>
            <a:r>
              <a:rPr kumimoji="1" lang="ja-JP" altLang="en-US" sz="1400" dirty="0">
                <a:solidFill>
                  <a:schemeClr val="tx1"/>
                </a:solidFill>
              </a:rPr>
              <a:t>）</a:t>
            </a:r>
            <a:endParaRPr kumimoji="1" lang="en-US" altLang="ja-JP" sz="1400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EACDC-F13B-480C-8B2A-5DDF1CB90E91}" type="slidenum">
              <a:rPr kumimoji="1" lang="ja-JP" altLang="en-US" smtClean="0">
                <a:solidFill>
                  <a:srgbClr val="DCC3D8"/>
                </a:solidFill>
              </a:rPr>
              <a:t>3</a:t>
            </a:fld>
            <a:endParaRPr kumimoji="1" lang="ja-JP" altLang="en-US" dirty="0">
              <a:solidFill>
                <a:srgbClr val="DCC3D8"/>
              </a:solidFill>
            </a:endParaRP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1C388990-BEFC-5A41-918C-2A6372E6B062}"/>
              </a:ext>
            </a:extLst>
          </p:cNvPr>
          <p:cNvSpPr txBox="1">
            <a:spLocks/>
          </p:cNvSpPr>
          <p:nvPr/>
        </p:nvSpPr>
        <p:spPr>
          <a:xfrm>
            <a:off x="145656" y="30207"/>
            <a:ext cx="5388451" cy="9763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b="1" dirty="0">
                <a:gradFill flip="none" rotWithShape="1">
                  <a:gsLst>
                    <a:gs pos="0">
                      <a:srgbClr val="DCC3D8"/>
                    </a:gs>
                    <a:gs pos="36000">
                      <a:srgbClr val="FDB953"/>
                    </a:gs>
                    <a:gs pos="59000">
                      <a:srgbClr val="FD005F"/>
                    </a:gs>
                    <a:gs pos="100000">
                      <a:srgbClr val="FD6900"/>
                    </a:gs>
                  </a:gsLst>
                  <a:lin ang="0" scaled="1"/>
                  <a:tileRect/>
                </a:gradFill>
              </a:rPr>
              <a:t>その課題を解決する価値</a:t>
            </a:r>
            <a:endParaRPr lang="ja-JP" altLang="en-US" sz="4000" dirty="0">
              <a:gradFill flip="none" rotWithShape="1">
                <a:gsLst>
                  <a:gs pos="0">
                    <a:srgbClr val="DCC3D8"/>
                  </a:gs>
                  <a:gs pos="36000">
                    <a:srgbClr val="FDB953"/>
                  </a:gs>
                  <a:gs pos="59000">
                    <a:srgbClr val="FD005F"/>
                  </a:gs>
                  <a:gs pos="100000">
                    <a:srgbClr val="FD6900"/>
                  </a:gs>
                </a:gsLst>
                <a:lin ang="0" scaled="1"/>
                <a:tileRect/>
              </a:gradFill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38F27A0D-52A7-0B84-7D3D-6E77030AFBC7}"/>
              </a:ext>
            </a:extLst>
          </p:cNvPr>
          <p:cNvSpPr txBox="1">
            <a:spLocks/>
          </p:cNvSpPr>
          <p:nvPr/>
        </p:nvSpPr>
        <p:spPr>
          <a:xfrm>
            <a:off x="145657" y="811974"/>
            <a:ext cx="3054743" cy="3108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800" b="1" dirty="0">
                <a:solidFill>
                  <a:schemeClr val="bg1"/>
                </a:solidFill>
              </a:rPr>
              <a:t>VALUE / SOCIAL IMPACT</a:t>
            </a:r>
          </a:p>
        </p:txBody>
      </p:sp>
    </p:spTree>
    <p:extLst>
      <p:ext uri="{BB962C8B-B14F-4D97-AF65-F5344CB8AC3E}">
        <p14:creationId xmlns:p14="http://schemas.microsoft.com/office/powerpoint/2010/main" val="3663559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145657" y="1259376"/>
            <a:ext cx="11968119" cy="5269832"/>
          </a:xfrm>
          <a:prstGeom prst="rect">
            <a:avLst/>
          </a:prstGeom>
          <a:solidFill>
            <a:schemeClr val="bg1"/>
          </a:solidFill>
          <a:ln w="38100">
            <a:solidFill>
              <a:srgbClr val="FD00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4993095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sz="1800" b="1" dirty="0">
              <a:solidFill>
                <a:schemeClr val="accent1"/>
              </a:solidFill>
            </a:endParaRPr>
          </a:p>
        </p:txBody>
      </p:sp>
      <p:sp>
        <p:nvSpPr>
          <p:cNvPr id="10" name="タイトル 1"/>
          <p:cNvSpPr txBox="1">
            <a:spLocks/>
          </p:cNvSpPr>
          <p:nvPr/>
        </p:nvSpPr>
        <p:spPr>
          <a:xfrm>
            <a:off x="310521" y="1323768"/>
            <a:ext cx="10346690" cy="764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b="1" dirty="0"/>
              <a:t>どんなサービスやプロダクト（製品）で解決するのか？（何を売るのか？）</a:t>
            </a:r>
            <a:endParaRPr lang="en-US" altLang="ja-JP" sz="1800" b="1" dirty="0"/>
          </a:p>
          <a:p>
            <a:r>
              <a:rPr lang="ja-JP" altLang="en-US" sz="1800" b="1" dirty="0"/>
              <a:t>それらをどうやってユーザー（課題を抱える人）に届けるのか？（どうやって売るのか？）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391260" y="2088088"/>
            <a:ext cx="11528308" cy="4320804"/>
          </a:xfrm>
          <a:prstGeom prst="rect">
            <a:avLst/>
          </a:prstGeom>
          <a:solidFill>
            <a:schemeClr val="bg1"/>
          </a:solidFill>
          <a:ln>
            <a:solidFill>
              <a:srgbClr val="FD00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400" dirty="0">
                <a:solidFill>
                  <a:schemeClr val="tx1"/>
                </a:solidFill>
              </a:rPr>
              <a:t>（こちらにご記入ください。</a:t>
            </a:r>
            <a:r>
              <a:rPr lang="ja-JP" altLang="en-US" sz="1400" dirty="0">
                <a:solidFill>
                  <a:schemeClr val="tx1"/>
                </a:solidFill>
              </a:rPr>
              <a:t>図、文章図、文章どちらでも構いません。 </a:t>
            </a:r>
            <a:r>
              <a:rPr kumimoji="1" lang="ja-JP" altLang="en-US" sz="1400" dirty="0">
                <a:solidFill>
                  <a:schemeClr val="tx1"/>
                </a:solidFill>
              </a:rPr>
              <a:t>）</a:t>
            </a:r>
            <a:endParaRPr kumimoji="1" lang="en-US" altLang="ja-JP" sz="1400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EACDC-F13B-480C-8B2A-5DDF1CB90E91}" type="slidenum">
              <a:rPr kumimoji="1" lang="ja-JP" altLang="en-US" smtClean="0">
                <a:solidFill>
                  <a:srgbClr val="DCC3D8"/>
                </a:solidFill>
              </a:rPr>
              <a:t>4</a:t>
            </a:fld>
            <a:endParaRPr kumimoji="1" lang="ja-JP" altLang="en-US" dirty="0">
              <a:solidFill>
                <a:srgbClr val="DCC3D8"/>
              </a:solidFill>
            </a:endParaRPr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39777B8D-5B41-AC41-6FAF-C62191F431A5}"/>
              </a:ext>
            </a:extLst>
          </p:cNvPr>
          <p:cNvSpPr txBox="1">
            <a:spLocks/>
          </p:cNvSpPr>
          <p:nvPr/>
        </p:nvSpPr>
        <p:spPr>
          <a:xfrm>
            <a:off x="145656" y="30207"/>
            <a:ext cx="5388451" cy="9763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b="1" dirty="0">
                <a:gradFill flip="none" rotWithShape="1">
                  <a:gsLst>
                    <a:gs pos="0">
                      <a:srgbClr val="DCC3D8"/>
                    </a:gs>
                    <a:gs pos="36000">
                      <a:srgbClr val="FDB953"/>
                    </a:gs>
                    <a:gs pos="59000">
                      <a:srgbClr val="FD005F"/>
                    </a:gs>
                    <a:gs pos="100000">
                      <a:srgbClr val="FD6900"/>
                    </a:gs>
                  </a:gsLst>
                  <a:lin ang="0" scaled="1"/>
                  <a:tileRect/>
                </a:gradFill>
              </a:rPr>
              <a:t>解決する方法</a:t>
            </a:r>
            <a:endParaRPr lang="ja-JP" altLang="en-US" sz="4000" dirty="0">
              <a:gradFill flip="none" rotWithShape="1">
                <a:gsLst>
                  <a:gs pos="0">
                    <a:srgbClr val="DCC3D8"/>
                  </a:gs>
                  <a:gs pos="36000">
                    <a:srgbClr val="FDB953"/>
                  </a:gs>
                  <a:gs pos="59000">
                    <a:srgbClr val="FD005F"/>
                  </a:gs>
                  <a:gs pos="100000">
                    <a:srgbClr val="FD6900"/>
                  </a:gs>
                </a:gsLst>
                <a:lin ang="0" scaled="1"/>
                <a:tileRect/>
              </a:gradFill>
            </a:endParaRPr>
          </a:p>
        </p:txBody>
      </p:sp>
      <p:sp>
        <p:nvSpPr>
          <p:cNvPr id="15" name="タイトル 1">
            <a:extLst>
              <a:ext uri="{FF2B5EF4-FFF2-40B4-BE49-F238E27FC236}">
                <a16:creationId xmlns:a16="http://schemas.microsoft.com/office/drawing/2014/main" id="{A9FEDC6E-6664-4206-DF84-FFECB8E27920}"/>
              </a:ext>
            </a:extLst>
          </p:cNvPr>
          <p:cNvSpPr txBox="1">
            <a:spLocks/>
          </p:cNvSpPr>
          <p:nvPr/>
        </p:nvSpPr>
        <p:spPr>
          <a:xfrm>
            <a:off x="145657" y="811974"/>
            <a:ext cx="1846333" cy="3169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800" b="1" dirty="0">
                <a:solidFill>
                  <a:schemeClr val="bg1"/>
                </a:solidFill>
              </a:rPr>
              <a:t>SOLUTION / IDEA</a:t>
            </a:r>
            <a:endParaRPr lang="ja-JP" altLang="en-US" sz="1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394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145657" y="1251284"/>
            <a:ext cx="11968119" cy="5269832"/>
          </a:xfrm>
          <a:prstGeom prst="rect">
            <a:avLst/>
          </a:prstGeom>
          <a:solidFill>
            <a:schemeClr val="bg1"/>
          </a:solidFill>
          <a:ln w="38100">
            <a:solidFill>
              <a:srgbClr val="FD00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391260" y="1348766"/>
            <a:ext cx="9365148" cy="764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b="1" dirty="0"/>
              <a:t>誰がそのサービスやプロダクト（製品）を使用するのか？</a:t>
            </a:r>
            <a:endParaRPr lang="en-US" altLang="ja-JP" sz="1800" b="1" dirty="0"/>
          </a:p>
          <a:p>
            <a:r>
              <a:rPr lang="ja-JP" altLang="en-US" sz="1800" b="1" dirty="0"/>
              <a:t>マネタイズ（収益化）はどうなっているのか？（誰がお金を払うのか？）</a:t>
            </a:r>
            <a:endParaRPr lang="en-US" altLang="ja-JP" sz="1800" b="1" dirty="0"/>
          </a:p>
        </p:txBody>
      </p:sp>
      <p:sp>
        <p:nvSpPr>
          <p:cNvPr id="11" name="正方形/長方形 10"/>
          <p:cNvSpPr/>
          <p:nvPr/>
        </p:nvSpPr>
        <p:spPr>
          <a:xfrm>
            <a:off x="391260" y="2113086"/>
            <a:ext cx="11528308" cy="4295806"/>
          </a:xfrm>
          <a:prstGeom prst="rect">
            <a:avLst/>
          </a:prstGeom>
          <a:solidFill>
            <a:schemeClr val="bg1"/>
          </a:solidFill>
          <a:ln>
            <a:solidFill>
              <a:srgbClr val="FD00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400" dirty="0">
                <a:solidFill>
                  <a:schemeClr val="tx1"/>
                </a:solidFill>
              </a:rPr>
              <a:t>（こちらにご記入ください。</a:t>
            </a:r>
            <a:r>
              <a:rPr lang="ja-JP" altLang="en-US" sz="1400" dirty="0">
                <a:solidFill>
                  <a:schemeClr val="tx1"/>
                </a:solidFill>
              </a:rPr>
              <a:t>図、文章どちらでも構いません。 </a:t>
            </a:r>
            <a:r>
              <a:rPr kumimoji="1" lang="ja-JP" altLang="en-US" sz="1400" dirty="0">
                <a:solidFill>
                  <a:schemeClr val="tx1"/>
                </a:solidFill>
              </a:rPr>
              <a:t>）</a:t>
            </a:r>
            <a:endParaRPr kumimoji="1" lang="en-US" altLang="ja-JP" sz="1400" dirty="0">
              <a:solidFill>
                <a:schemeClr val="tx1"/>
              </a:solidFill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（「</a:t>
            </a:r>
            <a:r>
              <a:rPr kumimoji="1" lang="ja-JP" altLang="en-US" sz="1400" dirty="0">
                <a:solidFill>
                  <a:schemeClr val="tx1"/>
                </a:solidFill>
              </a:rPr>
              <a:t>誰が」「誰に」「何を」を明確にし、</a:t>
            </a:r>
            <a:r>
              <a:rPr lang="ja-JP" altLang="en-US" sz="1400" dirty="0">
                <a:solidFill>
                  <a:schemeClr val="tx1"/>
                </a:solidFill>
              </a:rPr>
              <a:t>「モノ（サービスやプロダクト）」「カネ」「情報」の流れ</a:t>
            </a:r>
            <a:r>
              <a:rPr kumimoji="1" lang="ja-JP" altLang="en-US" sz="1400" dirty="0">
                <a:solidFill>
                  <a:schemeClr val="tx1"/>
                </a:solidFill>
              </a:rPr>
              <a:t>がわかるように記載ください。）</a:t>
            </a:r>
            <a:endParaRPr kumimoji="1" lang="en-US" altLang="ja-JP" sz="1400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endParaRPr kumimoji="1" lang="en-US" altLang="ja-JP" sz="1400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endParaRPr kumimoji="1" lang="en-US" altLang="ja-JP" sz="1400" dirty="0">
              <a:solidFill>
                <a:schemeClr val="tx1"/>
              </a:solidFill>
            </a:endParaRPr>
          </a:p>
          <a:p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EACDC-F13B-480C-8B2A-5DDF1CB90E91}" type="slidenum">
              <a:rPr kumimoji="1" lang="ja-JP" altLang="en-US" smtClean="0">
                <a:solidFill>
                  <a:srgbClr val="DCC3D8"/>
                </a:solidFill>
              </a:rPr>
              <a:t>5</a:t>
            </a:fld>
            <a:endParaRPr kumimoji="1" lang="ja-JP" altLang="en-US" dirty="0">
              <a:solidFill>
                <a:srgbClr val="DCC3D8"/>
              </a:solidFill>
            </a:endParaRP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4C1D367F-41BE-5357-1AED-FFDB026B14D8}"/>
              </a:ext>
            </a:extLst>
          </p:cNvPr>
          <p:cNvSpPr txBox="1">
            <a:spLocks/>
          </p:cNvSpPr>
          <p:nvPr/>
        </p:nvSpPr>
        <p:spPr>
          <a:xfrm>
            <a:off x="145656" y="30207"/>
            <a:ext cx="5388451" cy="9763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b="1" dirty="0">
                <a:gradFill flip="none" rotWithShape="1">
                  <a:gsLst>
                    <a:gs pos="0">
                      <a:srgbClr val="DCC3D8"/>
                    </a:gs>
                    <a:gs pos="36000">
                      <a:srgbClr val="FDB953"/>
                    </a:gs>
                    <a:gs pos="59000">
                      <a:srgbClr val="FD005F"/>
                    </a:gs>
                    <a:gs pos="100000">
                      <a:srgbClr val="FD6900"/>
                    </a:gs>
                  </a:gsLst>
                  <a:lin ang="0" scaled="1"/>
                  <a:tileRect/>
                </a:gradFill>
              </a:rPr>
              <a:t>ビジネスモデル</a:t>
            </a:r>
            <a:endParaRPr lang="ja-JP" altLang="en-US" sz="4000" dirty="0">
              <a:gradFill flip="none" rotWithShape="1">
                <a:gsLst>
                  <a:gs pos="0">
                    <a:srgbClr val="DCC3D8"/>
                  </a:gs>
                  <a:gs pos="36000">
                    <a:srgbClr val="FDB953"/>
                  </a:gs>
                  <a:gs pos="59000">
                    <a:srgbClr val="FD005F"/>
                  </a:gs>
                  <a:gs pos="100000">
                    <a:srgbClr val="FD6900"/>
                  </a:gs>
                </a:gsLst>
                <a:lin ang="0" scaled="1"/>
                <a:tileRect/>
              </a:gradFill>
            </a:endParaRPr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33299A43-49AF-E890-5610-C78AACF48987}"/>
              </a:ext>
            </a:extLst>
          </p:cNvPr>
          <p:cNvSpPr txBox="1">
            <a:spLocks/>
          </p:cNvSpPr>
          <p:nvPr/>
        </p:nvSpPr>
        <p:spPr>
          <a:xfrm>
            <a:off x="145657" y="811974"/>
            <a:ext cx="1846333" cy="3169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800" b="1" dirty="0">
                <a:solidFill>
                  <a:schemeClr val="bg1"/>
                </a:solidFill>
              </a:rPr>
              <a:t>BUSINESS</a:t>
            </a:r>
            <a:r>
              <a:rPr lang="ja-JP" altLang="en-US" sz="1800" b="1" dirty="0">
                <a:solidFill>
                  <a:schemeClr val="bg1"/>
                </a:solidFill>
              </a:rPr>
              <a:t> </a:t>
            </a:r>
            <a:r>
              <a:rPr lang="en-US" altLang="ja-JP" sz="1800" b="1" dirty="0">
                <a:solidFill>
                  <a:schemeClr val="bg1"/>
                </a:solidFill>
              </a:rPr>
              <a:t>MODEL</a:t>
            </a:r>
            <a:endParaRPr lang="ja-JP" altLang="en-US" sz="1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335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145657" y="1251284"/>
            <a:ext cx="11968119" cy="5269832"/>
          </a:xfrm>
          <a:prstGeom prst="rect">
            <a:avLst/>
          </a:prstGeom>
          <a:solidFill>
            <a:schemeClr val="bg1"/>
          </a:solidFill>
          <a:ln w="38100">
            <a:solidFill>
              <a:srgbClr val="FD00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391260" y="1348766"/>
            <a:ext cx="9365148" cy="764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b="1" dirty="0"/>
              <a:t>どれくらいの潜在的なマーケットがあるか？</a:t>
            </a:r>
            <a:endParaRPr lang="en-US" altLang="ja-JP" sz="1800" b="1" dirty="0"/>
          </a:p>
          <a:p>
            <a:r>
              <a:rPr lang="ja-JP" altLang="en-US" sz="1800" b="1" dirty="0"/>
              <a:t>今後どれくらいのサイズになりそうか？</a:t>
            </a:r>
            <a:endParaRPr lang="en-US" altLang="ja-JP" sz="1800" b="1" dirty="0"/>
          </a:p>
        </p:txBody>
      </p:sp>
      <p:sp>
        <p:nvSpPr>
          <p:cNvPr id="11" name="正方形/長方形 10"/>
          <p:cNvSpPr/>
          <p:nvPr/>
        </p:nvSpPr>
        <p:spPr>
          <a:xfrm>
            <a:off x="391260" y="2113086"/>
            <a:ext cx="11528308" cy="4295806"/>
          </a:xfrm>
          <a:prstGeom prst="rect">
            <a:avLst/>
          </a:prstGeom>
          <a:solidFill>
            <a:schemeClr val="bg1"/>
          </a:solidFill>
          <a:ln>
            <a:solidFill>
              <a:srgbClr val="FD00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400" dirty="0">
                <a:solidFill>
                  <a:schemeClr val="tx1"/>
                </a:solidFill>
              </a:rPr>
              <a:t>（こちらにご記入ください。</a:t>
            </a:r>
            <a:r>
              <a:rPr lang="ja-JP" altLang="en-US" sz="1400" dirty="0">
                <a:solidFill>
                  <a:schemeClr val="tx1"/>
                </a:solidFill>
              </a:rPr>
              <a:t>図、文章どちらでも構いません。 </a:t>
            </a:r>
            <a:r>
              <a:rPr kumimoji="1" lang="ja-JP" altLang="en-US" sz="1400" dirty="0">
                <a:solidFill>
                  <a:schemeClr val="tx1"/>
                </a:solidFill>
              </a:rPr>
              <a:t>）</a:t>
            </a:r>
            <a:endParaRPr kumimoji="1" lang="en-US" altLang="ja-JP" sz="1400" dirty="0">
              <a:solidFill>
                <a:schemeClr val="tx1"/>
              </a:solidFill>
            </a:endParaRPr>
          </a:p>
          <a:p>
            <a:endParaRPr kumimoji="1" lang="en-US" altLang="ja-JP" sz="1400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endParaRPr kumimoji="1" lang="en-US" altLang="ja-JP" sz="1400" dirty="0">
              <a:solidFill>
                <a:schemeClr val="tx1"/>
              </a:solidFill>
            </a:endParaRPr>
          </a:p>
          <a:p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EACDC-F13B-480C-8B2A-5DDF1CB90E91}" type="slidenum">
              <a:rPr kumimoji="1" lang="ja-JP" altLang="en-US" smtClean="0">
                <a:solidFill>
                  <a:srgbClr val="DCC3D8"/>
                </a:solidFill>
              </a:rPr>
              <a:t>6</a:t>
            </a:fld>
            <a:endParaRPr kumimoji="1" lang="ja-JP" altLang="en-US" dirty="0">
              <a:solidFill>
                <a:srgbClr val="DCC3D8"/>
              </a:solidFill>
            </a:endParaRP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0857CF2D-E3F1-3A4D-574E-6211383BA942}"/>
              </a:ext>
            </a:extLst>
          </p:cNvPr>
          <p:cNvSpPr txBox="1">
            <a:spLocks/>
          </p:cNvSpPr>
          <p:nvPr/>
        </p:nvSpPr>
        <p:spPr>
          <a:xfrm>
            <a:off x="145656" y="30207"/>
            <a:ext cx="5388451" cy="9763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b="1" dirty="0">
                <a:gradFill flip="none" rotWithShape="1">
                  <a:gsLst>
                    <a:gs pos="0">
                      <a:srgbClr val="DCC3D8"/>
                    </a:gs>
                    <a:gs pos="36000">
                      <a:srgbClr val="FDB953"/>
                    </a:gs>
                    <a:gs pos="59000">
                      <a:srgbClr val="FD005F"/>
                    </a:gs>
                    <a:gs pos="100000">
                      <a:srgbClr val="FD6900"/>
                    </a:gs>
                  </a:gsLst>
                  <a:lin ang="0" scaled="1"/>
                  <a:tileRect/>
                </a:gradFill>
              </a:rPr>
              <a:t>市場規模</a:t>
            </a:r>
            <a:endParaRPr lang="ja-JP" altLang="en-US" sz="4000" dirty="0">
              <a:gradFill flip="none" rotWithShape="1">
                <a:gsLst>
                  <a:gs pos="0">
                    <a:srgbClr val="DCC3D8"/>
                  </a:gs>
                  <a:gs pos="36000">
                    <a:srgbClr val="FDB953"/>
                  </a:gs>
                  <a:gs pos="59000">
                    <a:srgbClr val="FD005F"/>
                  </a:gs>
                  <a:gs pos="100000">
                    <a:srgbClr val="FD6900"/>
                  </a:gs>
                </a:gsLst>
                <a:lin ang="0" scaled="1"/>
                <a:tileRect/>
              </a:gradFill>
            </a:endParaRPr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8BA2DE98-644A-56D6-3C55-A2C9C28528B8}"/>
              </a:ext>
            </a:extLst>
          </p:cNvPr>
          <p:cNvSpPr txBox="1">
            <a:spLocks/>
          </p:cNvSpPr>
          <p:nvPr/>
        </p:nvSpPr>
        <p:spPr>
          <a:xfrm>
            <a:off x="145657" y="811974"/>
            <a:ext cx="1846333" cy="3169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800" b="1" dirty="0">
                <a:solidFill>
                  <a:schemeClr val="bg1"/>
                </a:solidFill>
              </a:rPr>
              <a:t>MARKET</a:t>
            </a:r>
            <a:endParaRPr lang="ja-JP" altLang="en-US" sz="1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548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 txBox="1">
            <a:spLocks/>
          </p:cNvSpPr>
          <p:nvPr/>
        </p:nvSpPr>
        <p:spPr>
          <a:xfrm>
            <a:off x="4311299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sz="1800" b="1" dirty="0">
              <a:solidFill>
                <a:schemeClr val="accent1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4707639" y="3244334"/>
            <a:ext cx="27767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図、文章は問いません。 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145657" y="1251284"/>
            <a:ext cx="11968119" cy="5269832"/>
          </a:xfrm>
          <a:prstGeom prst="rect">
            <a:avLst/>
          </a:prstGeom>
          <a:solidFill>
            <a:schemeClr val="bg1"/>
          </a:solidFill>
          <a:ln w="38100">
            <a:solidFill>
              <a:srgbClr val="FD00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391260" y="1348766"/>
            <a:ext cx="9365148" cy="764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b="1" dirty="0"/>
              <a:t>その事業をどのように拡大していくのか？</a:t>
            </a:r>
            <a:endParaRPr lang="en-US" altLang="ja-JP" sz="1800" b="1" dirty="0"/>
          </a:p>
          <a:p>
            <a:r>
              <a:rPr lang="ja-JP" altLang="en-US" sz="1800" b="1" dirty="0"/>
              <a:t>事業拡大の先に派生する新たな事業はあるか？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391260" y="2113086"/>
            <a:ext cx="11528308" cy="4295806"/>
          </a:xfrm>
          <a:prstGeom prst="rect">
            <a:avLst/>
          </a:prstGeom>
          <a:solidFill>
            <a:schemeClr val="bg1"/>
          </a:solidFill>
          <a:ln>
            <a:solidFill>
              <a:srgbClr val="FD00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400" dirty="0">
                <a:solidFill>
                  <a:schemeClr val="tx1"/>
                </a:solidFill>
              </a:rPr>
              <a:t>（こちらにご記入ください。</a:t>
            </a:r>
            <a:r>
              <a:rPr lang="ja-JP" altLang="en-US" sz="1400" dirty="0">
                <a:solidFill>
                  <a:schemeClr val="tx1"/>
                </a:solidFill>
              </a:rPr>
              <a:t>図、文章どちらでも構いません。 </a:t>
            </a:r>
            <a:r>
              <a:rPr kumimoji="1" lang="ja-JP" altLang="en-US" sz="1400" dirty="0">
                <a:solidFill>
                  <a:schemeClr val="tx1"/>
                </a:solidFill>
              </a:rPr>
              <a:t>）</a:t>
            </a:r>
            <a:endParaRPr kumimoji="1" lang="en-US" altLang="ja-JP" sz="1400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2" name="スライド番号プレースホルダー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EACDC-F13B-480C-8B2A-5DDF1CB90E91}" type="slidenum">
              <a:rPr kumimoji="1" lang="ja-JP" altLang="en-US" smtClean="0">
                <a:solidFill>
                  <a:srgbClr val="DCC3D8"/>
                </a:solidFill>
              </a:rPr>
              <a:t>7</a:t>
            </a:fld>
            <a:endParaRPr kumimoji="1" lang="ja-JP" altLang="en-US" dirty="0">
              <a:solidFill>
                <a:srgbClr val="DCC3D8"/>
              </a:solidFill>
            </a:endParaRPr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37EA9CBB-70A6-E9CA-FC67-352EB2E39F12}"/>
              </a:ext>
            </a:extLst>
          </p:cNvPr>
          <p:cNvSpPr txBox="1">
            <a:spLocks/>
          </p:cNvSpPr>
          <p:nvPr/>
        </p:nvSpPr>
        <p:spPr>
          <a:xfrm>
            <a:off x="145656" y="30207"/>
            <a:ext cx="5388451" cy="9763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b="1" dirty="0">
                <a:gradFill flip="none" rotWithShape="1">
                  <a:gsLst>
                    <a:gs pos="0">
                      <a:srgbClr val="DCC3D8"/>
                    </a:gs>
                    <a:gs pos="36000">
                      <a:srgbClr val="FDB953"/>
                    </a:gs>
                    <a:gs pos="59000">
                      <a:srgbClr val="FD005F"/>
                    </a:gs>
                    <a:gs pos="100000">
                      <a:srgbClr val="FD6900"/>
                    </a:gs>
                  </a:gsLst>
                  <a:lin ang="0" scaled="1"/>
                  <a:tileRect/>
                </a:gradFill>
              </a:rPr>
              <a:t>今後の展望</a:t>
            </a:r>
            <a:endParaRPr lang="ja-JP" altLang="en-US" sz="4000" dirty="0">
              <a:gradFill flip="none" rotWithShape="1">
                <a:gsLst>
                  <a:gs pos="0">
                    <a:srgbClr val="DCC3D8"/>
                  </a:gs>
                  <a:gs pos="36000">
                    <a:srgbClr val="FDB953"/>
                  </a:gs>
                  <a:gs pos="59000">
                    <a:srgbClr val="FD005F"/>
                  </a:gs>
                  <a:gs pos="100000">
                    <a:srgbClr val="FD6900"/>
                  </a:gs>
                </a:gsLst>
                <a:lin ang="0" scaled="1"/>
                <a:tileRect/>
              </a:gradFill>
            </a:endParaRPr>
          </a:p>
        </p:txBody>
      </p:sp>
      <p:sp>
        <p:nvSpPr>
          <p:cNvPr id="13" name="タイトル 1">
            <a:extLst>
              <a:ext uri="{FF2B5EF4-FFF2-40B4-BE49-F238E27FC236}">
                <a16:creationId xmlns:a16="http://schemas.microsoft.com/office/drawing/2014/main" id="{5746CE36-5024-3276-E059-238377257254}"/>
              </a:ext>
            </a:extLst>
          </p:cNvPr>
          <p:cNvSpPr txBox="1">
            <a:spLocks/>
          </p:cNvSpPr>
          <p:nvPr/>
        </p:nvSpPr>
        <p:spPr>
          <a:xfrm>
            <a:off x="145657" y="811974"/>
            <a:ext cx="1846333" cy="3169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800" b="1" dirty="0">
                <a:solidFill>
                  <a:schemeClr val="bg1"/>
                </a:solidFill>
              </a:rPr>
              <a:t>FUTURE VISION</a:t>
            </a:r>
            <a:endParaRPr lang="ja-JP" altLang="en-US" sz="1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659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 txBox="1">
            <a:spLocks/>
          </p:cNvSpPr>
          <p:nvPr/>
        </p:nvSpPr>
        <p:spPr>
          <a:xfrm>
            <a:off x="6855976" y="-28603"/>
            <a:ext cx="52578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sz="1800" b="1" dirty="0">
              <a:solidFill>
                <a:schemeClr val="accent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45657" y="1251284"/>
            <a:ext cx="11968119" cy="5269832"/>
          </a:xfrm>
          <a:prstGeom prst="rect">
            <a:avLst/>
          </a:prstGeom>
          <a:solidFill>
            <a:schemeClr val="bg1"/>
          </a:solidFill>
          <a:ln w="38100">
            <a:solidFill>
              <a:srgbClr val="FD00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391260" y="1348766"/>
            <a:ext cx="10986142" cy="764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b="1" dirty="0"/>
              <a:t>あなたが本事業をやれる理由は？</a:t>
            </a:r>
            <a:endParaRPr lang="en-US" altLang="ja-JP" sz="1800" b="1" dirty="0"/>
          </a:p>
          <a:p>
            <a:r>
              <a:rPr lang="ja-JP" altLang="en-US" sz="1800" b="1" dirty="0"/>
              <a:t>活かせる経験やノウハウはあるか？（どんなリソースやチャネル・ネットワークを持っているか？）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391260" y="2113086"/>
            <a:ext cx="11528308" cy="4295806"/>
          </a:xfrm>
          <a:prstGeom prst="rect">
            <a:avLst/>
          </a:prstGeom>
          <a:solidFill>
            <a:schemeClr val="bg1"/>
          </a:solidFill>
          <a:ln>
            <a:solidFill>
              <a:srgbClr val="FD00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400" dirty="0">
                <a:solidFill>
                  <a:schemeClr val="tx1"/>
                </a:solidFill>
              </a:rPr>
              <a:t>（こちらにご記入ください。</a:t>
            </a:r>
            <a:r>
              <a:rPr lang="ja-JP" altLang="en-US" sz="1400" dirty="0">
                <a:solidFill>
                  <a:schemeClr val="tx1"/>
                </a:solidFill>
              </a:rPr>
              <a:t>図、文章どちらでも構いません。 </a:t>
            </a:r>
            <a:r>
              <a:rPr kumimoji="1" lang="ja-JP" altLang="en-US" sz="1400" dirty="0">
                <a:solidFill>
                  <a:schemeClr val="tx1"/>
                </a:solidFill>
              </a:rPr>
              <a:t>）</a:t>
            </a:r>
            <a:endParaRPr kumimoji="1" lang="en-US" altLang="ja-JP" sz="1400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EACDC-F13B-480C-8B2A-5DDF1CB90E91}" type="slidenum">
              <a:rPr kumimoji="1" lang="ja-JP" altLang="en-US" smtClean="0">
                <a:solidFill>
                  <a:srgbClr val="DCC3D8"/>
                </a:solidFill>
              </a:rPr>
              <a:t>8</a:t>
            </a:fld>
            <a:endParaRPr kumimoji="1" lang="ja-JP" altLang="en-US" dirty="0">
              <a:solidFill>
                <a:srgbClr val="DCC3D8"/>
              </a:solidFill>
            </a:endParaRPr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4FE0E240-BD24-E38C-B09F-35FAB15F572F}"/>
              </a:ext>
            </a:extLst>
          </p:cNvPr>
          <p:cNvSpPr txBox="1">
            <a:spLocks/>
          </p:cNvSpPr>
          <p:nvPr/>
        </p:nvSpPr>
        <p:spPr>
          <a:xfrm>
            <a:off x="145656" y="30207"/>
            <a:ext cx="6644758" cy="9763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b="1" dirty="0">
                <a:gradFill flip="none" rotWithShape="1">
                  <a:gsLst>
                    <a:gs pos="0">
                      <a:srgbClr val="DCC3D8"/>
                    </a:gs>
                    <a:gs pos="36000">
                      <a:srgbClr val="FDB953"/>
                    </a:gs>
                    <a:gs pos="59000">
                      <a:srgbClr val="FD005F"/>
                    </a:gs>
                    <a:gs pos="100000">
                      <a:srgbClr val="FD6900"/>
                    </a:gs>
                  </a:gsLst>
                  <a:lin ang="0" scaled="1"/>
                  <a:tileRect/>
                </a:gradFill>
              </a:rPr>
              <a:t>なぜあなたがやるのか？</a:t>
            </a:r>
            <a:endParaRPr lang="ja-JP" altLang="en-US" sz="4000" dirty="0">
              <a:gradFill flip="none" rotWithShape="1">
                <a:gsLst>
                  <a:gs pos="0">
                    <a:srgbClr val="DCC3D8"/>
                  </a:gs>
                  <a:gs pos="36000">
                    <a:srgbClr val="FDB953"/>
                  </a:gs>
                  <a:gs pos="59000">
                    <a:srgbClr val="FD005F"/>
                  </a:gs>
                  <a:gs pos="100000">
                    <a:srgbClr val="FD6900"/>
                  </a:gs>
                </a:gsLst>
                <a:lin ang="0" scaled="1"/>
                <a:tileRect/>
              </a:gradFill>
            </a:endParaRPr>
          </a:p>
        </p:txBody>
      </p:sp>
      <p:sp>
        <p:nvSpPr>
          <p:cNvPr id="12" name="タイトル 1">
            <a:extLst>
              <a:ext uri="{FF2B5EF4-FFF2-40B4-BE49-F238E27FC236}">
                <a16:creationId xmlns:a16="http://schemas.microsoft.com/office/drawing/2014/main" id="{5E453375-23C3-B352-40F0-BD39FA7563F1}"/>
              </a:ext>
            </a:extLst>
          </p:cNvPr>
          <p:cNvSpPr txBox="1">
            <a:spLocks/>
          </p:cNvSpPr>
          <p:nvPr/>
        </p:nvSpPr>
        <p:spPr>
          <a:xfrm>
            <a:off x="145657" y="811974"/>
            <a:ext cx="1846333" cy="3169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800" b="1" dirty="0">
                <a:solidFill>
                  <a:schemeClr val="bg1"/>
                </a:solidFill>
              </a:rPr>
              <a:t>Why You</a:t>
            </a:r>
            <a:r>
              <a:rPr lang="ja-JP" altLang="en-US" sz="1800" b="1" dirty="0">
                <a:solidFill>
                  <a:schemeClr val="bg1"/>
                </a:solidFill>
              </a:rPr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2198084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 txBox="1">
            <a:spLocks/>
          </p:cNvSpPr>
          <p:nvPr/>
        </p:nvSpPr>
        <p:spPr>
          <a:xfrm>
            <a:off x="4311299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sz="1800" b="1" dirty="0">
              <a:solidFill>
                <a:schemeClr val="accent1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4707639" y="3244334"/>
            <a:ext cx="27767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図、文章は問いません。 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145657" y="1251284"/>
            <a:ext cx="11968119" cy="5269832"/>
          </a:xfrm>
          <a:prstGeom prst="rect">
            <a:avLst/>
          </a:prstGeom>
          <a:solidFill>
            <a:schemeClr val="bg1"/>
          </a:solidFill>
          <a:ln w="38100">
            <a:solidFill>
              <a:srgbClr val="FD00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391260" y="1348766"/>
            <a:ext cx="9365148" cy="764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b="1" dirty="0"/>
              <a:t>どのような事業課題があるか？</a:t>
            </a:r>
            <a:endParaRPr lang="en-US" altLang="ja-JP" sz="1800" b="1" dirty="0"/>
          </a:p>
          <a:p>
            <a:r>
              <a:rPr lang="ja-JP" altLang="en-US" sz="1800" b="1" dirty="0"/>
              <a:t>本プログラムを通じて何を得たいか？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391260" y="2113086"/>
            <a:ext cx="11528308" cy="4295806"/>
          </a:xfrm>
          <a:prstGeom prst="rect">
            <a:avLst/>
          </a:prstGeom>
          <a:solidFill>
            <a:schemeClr val="bg1"/>
          </a:solidFill>
          <a:ln>
            <a:solidFill>
              <a:srgbClr val="FD00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400" dirty="0">
                <a:solidFill>
                  <a:schemeClr val="tx1"/>
                </a:solidFill>
              </a:rPr>
              <a:t>（こちらにご記入ください。</a:t>
            </a:r>
            <a:r>
              <a:rPr lang="ja-JP" altLang="en-US" sz="1400" dirty="0">
                <a:solidFill>
                  <a:schemeClr val="tx1"/>
                </a:solidFill>
              </a:rPr>
              <a:t>図、文章どちらでも構いません。 </a:t>
            </a:r>
            <a:r>
              <a:rPr kumimoji="1" lang="ja-JP" altLang="en-US" sz="1400" dirty="0">
                <a:solidFill>
                  <a:schemeClr val="tx1"/>
                </a:solidFill>
              </a:rPr>
              <a:t>）</a:t>
            </a:r>
            <a:endParaRPr kumimoji="1" lang="en-US" altLang="ja-JP" sz="1400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EACDC-F13B-480C-8B2A-5DDF1CB90E91}" type="slidenum">
              <a:rPr kumimoji="1" lang="ja-JP" altLang="en-US" smtClean="0">
                <a:solidFill>
                  <a:srgbClr val="DCC3D8"/>
                </a:solidFill>
              </a:rPr>
              <a:t>9</a:t>
            </a:fld>
            <a:endParaRPr kumimoji="1" lang="ja-JP" altLang="en-US" dirty="0">
              <a:solidFill>
                <a:srgbClr val="DCC3D8"/>
              </a:solidFill>
            </a:endParaRPr>
          </a:p>
        </p:txBody>
      </p:sp>
      <p:sp>
        <p:nvSpPr>
          <p:cNvPr id="12" name="タイトル 1">
            <a:extLst>
              <a:ext uri="{FF2B5EF4-FFF2-40B4-BE49-F238E27FC236}">
                <a16:creationId xmlns:a16="http://schemas.microsoft.com/office/drawing/2014/main" id="{E5F9C043-B9E8-7346-4CC8-8A9D8ECF8ED5}"/>
              </a:ext>
            </a:extLst>
          </p:cNvPr>
          <p:cNvSpPr txBox="1">
            <a:spLocks/>
          </p:cNvSpPr>
          <p:nvPr/>
        </p:nvSpPr>
        <p:spPr>
          <a:xfrm>
            <a:off x="145655" y="30207"/>
            <a:ext cx="10771485" cy="9763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b="1" dirty="0">
                <a:gradFill flip="none" rotWithShape="1">
                  <a:gsLst>
                    <a:gs pos="0">
                      <a:srgbClr val="DCC3D8"/>
                    </a:gs>
                    <a:gs pos="36000">
                      <a:srgbClr val="FDB953"/>
                    </a:gs>
                    <a:gs pos="59000">
                      <a:srgbClr val="FD005F"/>
                    </a:gs>
                    <a:gs pos="100000">
                      <a:srgbClr val="FD6900"/>
                    </a:gs>
                  </a:gsLst>
                  <a:lin ang="0" scaled="1"/>
                  <a:tileRect/>
                </a:gradFill>
              </a:rPr>
              <a:t>本プログラムをどのように活用したいか？</a:t>
            </a:r>
            <a:endParaRPr lang="ja-JP" altLang="en-US" sz="4000" dirty="0">
              <a:gradFill flip="none" rotWithShape="1">
                <a:gsLst>
                  <a:gs pos="0">
                    <a:srgbClr val="DCC3D8"/>
                  </a:gs>
                  <a:gs pos="36000">
                    <a:srgbClr val="FDB953"/>
                  </a:gs>
                  <a:gs pos="59000">
                    <a:srgbClr val="FD005F"/>
                  </a:gs>
                  <a:gs pos="100000">
                    <a:srgbClr val="FD6900"/>
                  </a:gs>
                </a:gsLst>
                <a:lin ang="0" scaled="1"/>
                <a:tileRect/>
              </a:gradFill>
            </a:endParaRPr>
          </a:p>
        </p:txBody>
      </p:sp>
      <p:sp>
        <p:nvSpPr>
          <p:cNvPr id="14" name="タイトル 1">
            <a:extLst>
              <a:ext uri="{FF2B5EF4-FFF2-40B4-BE49-F238E27FC236}">
                <a16:creationId xmlns:a16="http://schemas.microsoft.com/office/drawing/2014/main" id="{BA423931-D9FA-ABE4-4A23-85C5409FC793}"/>
              </a:ext>
            </a:extLst>
          </p:cNvPr>
          <p:cNvSpPr txBox="1">
            <a:spLocks/>
          </p:cNvSpPr>
          <p:nvPr/>
        </p:nvSpPr>
        <p:spPr>
          <a:xfrm>
            <a:off x="145657" y="811974"/>
            <a:ext cx="2597543" cy="3169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800" b="1" dirty="0">
                <a:solidFill>
                  <a:schemeClr val="bg1"/>
                </a:solidFill>
              </a:rPr>
              <a:t>How</a:t>
            </a:r>
            <a:r>
              <a:rPr lang="ja-JP" altLang="en-US" sz="1800" b="1" dirty="0">
                <a:solidFill>
                  <a:schemeClr val="bg1"/>
                </a:solidFill>
              </a:rPr>
              <a:t> </a:t>
            </a:r>
            <a:r>
              <a:rPr lang="en-US" altLang="ja-JP" sz="1800" b="1" dirty="0">
                <a:solidFill>
                  <a:schemeClr val="bg1"/>
                </a:solidFill>
              </a:rPr>
              <a:t>to use this program</a:t>
            </a:r>
            <a:r>
              <a:rPr lang="ja-JP" altLang="en-US" sz="1800" b="1" dirty="0">
                <a:solidFill>
                  <a:schemeClr val="bg1"/>
                </a:solidFill>
              </a:rPr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366934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ユーザー定義 1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0B0F0"/>
      </a:accent1>
      <a:accent2>
        <a:srgbClr val="7CCA62"/>
      </a:accent2>
      <a:accent3>
        <a:srgbClr val="009D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503</Words>
  <Application>Microsoft Office PowerPoint</Application>
  <PresentationFormat>ワイド画面</PresentationFormat>
  <Paragraphs>55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4" baseType="lpstr">
      <vt:lpstr>游ゴシック</vt:lpstr>
      <vt:lpstr>Arial</vt:lpstr>
      <vt:lpstr>Calibri</vt:lpstr>
      <vt:lpstr>Wingdings</vt:lpstr>
      <vt:lpstr>Office テーマ</vt:lpstr>
      <vt:lpstr>令和６年度アクセラレーションプログラム 応募内容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2024-07-17T05:17:11Z</dcterms:created>
  <dcterms:modified xsi:type="dcterms:W3CDTF">2024-07-17T05:17:16Z</dcterms:modified>
</cp:coreProperties>
</file>